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Helvetica World Bold" charset="1" panose="020B0800040000020004"/>
      <p:regular r:id="rId24"/>
    </p:embeddedFont>
    <p:embeddedFont>
      <p:font typeface="Helvetica World" charset="1" panose="020B0500040000020004"/>
      <p:regular r:id="rId25"/>
    </p:embeddedFont>
    <p:embeddedFont>
      <p:font typeface="JetBrains Mono Bold" charset="1" panose="02010809030102050004"/>
      <p:regular r:id="rId26"/>
    </p:embeddedFont>
    <p:embeddedFont>
      <p:font typeface="JetBrains Mono" charset="1" panose="0201050902010205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image3.pn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jpeg" Type="http://schemas.openxmlformats.org/officeDocument/2006/relationships/image"/><Relationship Id="rId4" Target="../media/image3.pn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1607566" y="0"/>
            <a:ext cx="10287000" cy="10287000"/>
            <a:chOff x="0" y="0"/>
            <a:chExt cx="4572000" cy="457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/>
              <a:stretch>
                <a:fillRect l="0" t="-7280" r="0" b="-17719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778038" y="1412283"/>
            <a:ext cx="3940628" cy="1585824"/>
          </a:xfrm>
          <a:custGeom>
            <a:avLst/>
            <a:gdLst/>
            <a:ahLst/>
            <a:cxnLst/>
            <a:rect r="r" b="b" t="t" l="l"/>
            <a:pathLst>
              <a:path h="1585824" w="3940628">
                <a:moveTo>
                  <a:pt x="0" y="0"/>
                </a:moveTo>
                <a:lnTo>
                  <a:pt x="3940629" y="0"/>
                </a:lnTo>
                <a:lnTo>
                  <a:pt x="3940629" y="1585824"/>
                </a:lnTo>
                <a:lnTo>
                  <a:pt x="0" y="1585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01830" y="1035601"/>
            <a:ext cx="2355265" cy="2364053"/>
          </a:xfrm>
          <a:custGeom>
            <a:avLst/>
            <a:gdLst/>
            <a:ahLst/>
            <a:cxnLst/>
            <a:rect r="r" b="b" t="t" l="l"/>
            <a:pathLst>
              <a:path h="2364053" w="2355265">
                <a:moveTo>
                  <a:pt x="0" y="0"/>
                </a:moveTo>
                <a:lnTo>
                  <a:pt x="2355265" y="0"/>
                </a:lnTo>
                <a:lnTo>
                  <a:pt x="2355265" y="2364053"/>
                </a:lnTo>
                <a:lnTo>
                  <a:pt x="0" y="2364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3970" y="4739563"/>
            <a:ext cx="5989867" cy="478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4"/>
              </a:lnSpc>
            </a:pPr>
            <a:r>
              <a:rPr lang="en-US" sz="1033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Agência de Viagem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3970" y="4409363"/>
            <a:ext cx="65055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74">
                <a:solidFill>
                  <a:srgbClr val="FF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Aplicações pa</a:t>
            </a:r>
            <a:r>
              <a:rPr lang="en-US" sz="2499" spc="74">
                <a:solidFill>
                  <a:srgbClr val="FF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 processos de negócios: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10721" y="987976"/>
            <a:ext cx="6870033" cy="173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44"/>
              </a:lnSpc>
            </a:pPr>
            <a:r>
              <a:rPr lang="en-US" b="true" sz="2388" spc="71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Sistemas de Informação - 2º  Semestre/2025</a:t>
            </a:r>
          </a:p>
          <a:p>
            <a:pPr algn="r">
              <a:lnSpc>
                <a:spcPts val="3344"/>
              </a:lnSpc>
              <a:spcBef>
                <a:spcPct val="0"/>
              </a:spcBef>
            </a:pPr>
            <a:r>
              <a:rPr lang="en-US" b="true" sz="2388" spc="71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Alunos:</a:t>
            </a:r>
            <a:r>
              <a:rPr lang="en-US" sz="2388" spc="71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Julio Cesar Claudino Carvalho, Lucas Vieira Ferreira Diogo, Luiz Otavio Vitor Ferreira, Nico Rocha da Costa   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2153" y="1028700"/>
            <a:ext cx="6785976" cy="8471782"/>
          </a:xfrm>
          <a:custGeom>
            <a:avLst/>
            <a:gdLst/>
            <a:ahLst/>
            <a:cxnLst/>
            <a:rect r="r" b="b" t="t" l="l"/>
            <a:pathLst>
              <a:path h="8471782" w="6785976">
                <a:moveTo>
                  <a:pt x="0" y="0"/>
                </a:moveTo>
                <a:lnTo>
                  <a:pt x="6785977" y="0"/>
                </a:lnTo>
                <a:lnTo>
                  <a:pt x="6785977" y="8471782"/>
                </a:lnTo>
                <a:lnTo>
                  <a:pt x="0" y="8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840503"/>
            <a:ext cx="7911170" cy="371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Projeto da arquitetura de dados: </a:t>
            </a:r>
            <a:r>
              <a:rPr lang="en-US" sz="7981" b="true">
                <a:solidFill>
                  <a:srgbClr val="8F6E2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4720689"/>
            <a:ext cx="7728250" cy="407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Para desenvolver e implementar uma arquitetura de dados viável em um sistema BPMS, foram identificadas e definidas, em um diagrama de Entidade e Relacionamentos, entidades relevantes do negócio, seus atributos e relacionamentos entre as entidades:</a:t>
            </a:r>
          </a:p>
          <a:p>
            <a:pPr algn="just">
              <a:lnSpc>
                <a:spcPts val="2940"/>
              </a:lnSpc>
            </a:pP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Funcionário → cadastra → Cliente e Destino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Cliente → realiza → Compra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Compra → possui → Destino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Destino → está presente em → Compra</a:t>
            </a: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878" y="805380"/>
            <a:ext cx="7171590" cy="8937185"/>
          </a:xfrm>
          <a:custGeom>
            <a:avLst/>
            <a:gdLst/>
            <a:ahLst/>
            <a:cxnLst/>
            <a:rect r="r" b="b" t="t" l="l"/>
            <a:pathLst>
              <a:path h="8937185" w="7171590">
                <a:moveTo>
                  <a:pt x="0" y="0"/>
                </a:moveTo>
                <a:lnTo>
                  <a:pt x="7171591" y="0"/>
                </a:lnTo>
                <a:lnTo>
                  <a:pt x="7171591" y="8937184"/>
                </a:lnTo>
                <a:lnTo>
                  <a:pt x="0" y="893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881580"/>
            <a:ext cx="7911170" cy="494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Projeto da arquitetura de dados: </a:t>
            </a:r>
            <a:r>
              <a:rPr lang="en-US" sz="7981" b="true">
                <a:solidFill>
                  <a:srgbClr val="8F6E2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Modelo relacional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35460" y="6103527"/>
            <a:ext cx="7728250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Para consideração de implementação de um banco de dados relacional e para entendimento dos tipos de dados envolvidos nos processos, foi desenvolvido um diagrama de modelo relacional, contendo as entidades identificadas e definidas no diagrama DER, seus atributos e suas relações a partir das chaves primárias e estrangeiras.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1882" y="1986789"/>
            <a:ext cx="9204184" cy="3156711"/>
          </a:xfrm>
          <a:custGeom>
            <a:avLst/>
            <a:gdLst/>
            <a:ahLst/>
            <a:cxnLst/>
            <a:rect r="r" b="b" t="t" l="l"/>
            <a:pathLst>
              <a:path h="3156711" w="9204184">
                <a:moveTo>
                  <a:pt x="0" y="0"/>
                </a:moveTo>
                <a:lnTo>
                  <a:pt x="9204184" y="0"/>
                </a:lnTo>
                <a:lnTo>
                  <a:pt x="9204184" y="3156711"/>
                </a:lnTo>
                <a:lnTo>
                  <a:pt x="0" y="315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6818" y="1682641"/>
            <a:ext cx="6872482" cy="248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Relatórios analíticos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86818" y="5275897"/>
            <a:ext cx="6160393" cy="3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Este relatório apresenta a frequência de cadastro dos pacotes registrados no sistemas, através dos campos de: tempo de duração dos pacotes, nomes das cidades de destinos e valores de pacotes. 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b="true" sz="2100" spc="6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</a:t>
            </a: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identificar padrões mais recorrentes no processo, auxiliando no planejamento e oferta de pacotes conforme a demanda.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1882" y="5575474"/>
            <a:ext cx="8188814" cy="2708924"/>
            <a:chOff x="0" y="0"/>
            <a:chExt cx="2156725" cy="713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6725" cy="713461"/>
            </a:xfrm>
            <a:custGeom>
              <a:avLst/>
              <a:gdLst/>
              <a:ahLst/>
              <a:cxnLst/>
              <a:rect r="r" b="b" t="t" l="l"/>
              <a:pathLst>
                <a:path h="713461" w="2156725">
                  <a:moveTo>
                    <a:pt x="16072" y="0"/>
                  </a:moveTo>
                  <a:lnTo>
                    <a:pt x="2140652" y="0"/>
                  </a:lnTo>
                  <a:cubicBezTo>
                    <a:pt x="2144915" y="0"/>
                    <a:pt x="2149003" y="1693"/>
                    <a:pt x="2152017" y="4707"/>
                  </a:cubicBezTo>
                  <a:cubicBezTo>
                    <a:pt x="2155031" y="7722"/>
                    <a:pt x="2156725" y="11810"/>
                    <a:pt x="2156725" y="16072"/>
                  </a:cubicBezTo>
                  <a:lnTo>
                    <a:pt x="2156725" y="697389"/>
                  </a:lnTo>
                  <a:cubicBezTo>
                    <a:pt x="2156725" y="706266"/>
                    <a:pt x="2149529" y="713461"/>
                    <a:pt x="2140652" y="713461"/>
                  </a:cubicBezTo>
                  <a:lnTo>
                    <a:pt x="16072" y="713461"/>
                  </a:lnTo>
                  <a:cubicBezTo>
                    <a:pt x="7196" y="713461"/>
                    <a:pt x="0" y="706266"/>
                    <a:pt x="0" y="697389"/>
                  </a:cubicBezTo>
                  <a:lnTo>
                    <a:pt x="0" y="16072"/>
                  </a:lnTo>
                  <a:cubicBezTo>
                    <a:pt x="0" y="11810"/>
                    <a:pt x="1693" y="7722"/>
                    <a:pt x="4707" y="4707"/>
                  </a:cubicBezTo>
                  <a:cubicBezTo>
                    <a:pt x="7722" y="1693"/>
                    <a:pt x="11810" y="0"/>
                    <a:pt x="16072" y="0"/>
                  </a:cubicBezTo>
                  <a:close/>
                </a:path>
              </a:pathLst>
            </a:custGeom>
            <a:solidFill>
              <a:srgbClr val="5D5340">
                <a:alpha val="2078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56725" cy="751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71740" y="5848350"/>
            <a:ext cx="7669098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SELECT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CONCAT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DATE_FORMAT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(data_inicio, '%d/%m/%Y'),',',</a:t>
            </a:r>
          </a:p>
          <a:p>
            <a:pPr algn="l">
              <a:lnSpc>
                <a:spcPts val="2940"/>
              </a:lnSpc>
            </a:pP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DATE_FORMAT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(data_fim,'%d/%m/%Y'))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AS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Data (Dia), cidade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AS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Cidade,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FORMAT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(valor, 0, 'de_DE')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AS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Valor (Somatório) </a:t>
            </a:r>
          </a:p>
          <a:p>
            <a:pPr algn="l">
              <a:lnSpc>
                <a:spcPts val="2940"/>
              </a:lnSpc>
            </a:pPr>
            <a:r>
              <a:rPr lang="en-US" b="true" sz="2100" spc="63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FROM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destino;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70289" y="4259327"/>
            <a:ext cx="65055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74">
                <a:solidFill>
                  <a:srgbClr val="FF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Cadastro de  Destino e Pacotes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1882" y="2690111"/>
            <a:ext cx="9994878" cy="2453389"/>
          </a:xfrm>
          <a:custGeom>
            <a:avLst/>
            <a:gdLst/>
            <a:ahLst/>
            <a:cxnLst/>
            <a:rect r="r" b="b" t="t" l="l"/>
            <a:pathLst>
              <a:path h="2453389" w="9994878">
                <a:moveTo>
                  <a:pt x="0" y="0"/>
                </a:moveTo>
                <a:lnTo>
                  <a:pt x="9994879" y="0"/>
                </a:lnTo>
                <a:lnTo>
                  <a:pt x="9994879" y="2453389"/>
                </a:lnTo>
                <a:lnTo>
                  <a:pt x="0" y="245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70" r="0" b="-62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82118" y="1682641"/>
            <a:ext cx="6872482" cy="248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Relatórios analíticos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65589" y="4259327"/>
            <a:ext cx="65055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74">
                <a:solidFill>
                  <a:srgbClr val="FF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Registro de Turistas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82118" y="5273992"/>
            <a:ext cx="6160393" cy="261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Este relatório apresenta a distribuição de turistas agrupados por endereço, exibindo informações como nome, CPF  e e-mail.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b="true" sz="2100" spc="6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</a:t>
            </a: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permitir uma análise rápida da concentração de cadastros por localidade e possíveis duplicidades.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1882" y="5575474"/>
            <a:ext cx="9508931" cy="4163747"/>
            <a:chOff x="0" y="0"/>
            <a:chExt cx="2504410" cy="10966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04410" cy="1096625"/>
            </a:xfrm>
            <a:custGeom>
              <a:avLst/>
              <a:gdLst/>
              <a:ahLst/>
              <a:cxnLst/>
              <a:rect r="r" b="b" t="t" l="l"/>
              <a:pathLst>
                <a:path h="1096625" w="2504410">
                  <a:moveTo>
                    <a:pt x="13841" y="0"/>
                  </a:moveTo>
                  <a:lnTo>
                    <a:pt x="2490569" y="0"/>
                  </a:lnTo>
                  <a:cubicBezTo>
                    <a:pt x="2498213" y="0"/>
                    <a:pt x="2504410" y="6197"/>
                    <a:pt x="2504410" y="13841"/>
                  </a:cubicBezTo>
                  <a:lnTo>
                    <a:pt x="2504410" y="1082784"/>
                  </a:lnTo>
                  <a:cubicBezTo>
                    <a:pt x="2504410" y="1090428"/>
                    <a:pt x="2498213" y="1096625"/>
                    <a:pt x="2490569" y="1096625"/>
                  </a:cubicBezTo>
                  <a:lnTo>
                    <a:pt x="13841" y="1096625"/>
                  </a:lnTo>
                  <a:cubicBezTo>
                    <a:pt x="6197" y="1096625"/>
                    <a:pt x="0" y="1090428"/>
                    <a:pt x="0" y="1082784"/>
                  </a:cubicBezTo>
                  <a:lnTo>
                    <a:pt x="0" y="13841"/>
                  </a:lnTo>
                  <a:cubicBezTo>
                    <a:pt x="0" y="6197"/>
                    <a:pt x="6197" y="0"/>
                    <a:pt x="13841" y="0"/>
                  </a:cubicBezTo>
                  <a:close/>
                </a:path>
              </a:pathLst>
            </a:custGeom>
            <a:solidFill>
              <a:srgbClr val="5D5340">
                <a:alpha val="2078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04410" cy="1134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1740" y="5819775"/>
            <a:ext cx="9249073" cy="407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SELECT COALESCE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(endereco_cliente, '(vazio)')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AS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endereco, </a:t>
            </a: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C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OUNT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DISTINCT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cpf)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AS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enderecos_distintos, </a:t>
            </a: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COUNT(*)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AS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total_ids, </a:t>
            </a: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GROUP_CONCAT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CONCAT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 </a:t>
            </a: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nome, ' | CPF: ', cpf, ' | E-mail: ', email </a:t>
            </a:r>
          </a:p>
          <a:p>
            <a:pPr algn="l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)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 SEPARATOR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'\n') 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AS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turistas_info </a:t>
            </a:r>
          </a:p>
          <a:p>
            <a:pPr algn="l">
              <a:lnSpc>
                <a:spcPts val="2940"/>
              </a:lnSpc>
            </a:pP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FROM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turistas </a:t>
            </a:r>
          </a:p>
          <a:p>
            <a:pPr algn="l">
              <a:lnSpc>
                <a:spcPts val="2940"/>
              </a:lnSpc>
            </a:pP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G</a:t>
            </a: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ROUP BY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endereco_cliente </a:t>
            </a:r>
          </a:p>
          <a:p>
            <a:pPr algn="l">
              <a:lnSpc>
                <a:spcPts val="2940"/>
              </a:lnSpc>
            </a:pPr>
            <a:r>
              <a:rPr lang="en-US" sz="2100" spc="63" b="true">
                <a:solidFill>
                  <a:srgbClr val="414B3B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ORDER BY</a:t>
            </a:r>
            <a:r>
              <a:rPr lang="en-US" sz="2100" spc="63">
                <a:solidFill>
                  <a:srgbClr val="414B3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endereco; 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8960" y="1365091"/>
            <a:ext cx="5297569" cy="5077981"/>
          </a:xfrm>
          <a:custGeom>
            <a:avLst/>
            <a:gdLst/>
            <a:ahLst/>
            <a:cxnLst/>
            <a:rect r="r" b="b" t="t" l="l"/>
            <a:pathLst>
              <a:path h="5077981" w="5297569">
                <a:moveTo>
                  <a:pt x="0" y="0"/>
                </a:moveTo>
                <a:lnTo>
                  <a:pt x="5297568" y="0"/>
                </a:lnTo>
                <a:lnTo>
                  <a:pt x="5297568" y="5077980"/>
                </a:lnTo>
                <a:lnTo>
                  <a:pt x="0" y="5077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6818" y="1682641"/>
            <a:ext cx="6872482" cy="248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Relatórios analíticos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0289" y="4259327"/>
            <a:ext cx="65055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74">
                <a:solidFill>
                  <a:srgbClr val="FF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Vendas de Viagem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6818" y="5150319"/>
            <a:ext cx="6160393" cy="3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Este relatório apresenta o lucro mensal por destino obtido nas vendas do último mês, através dos campos de valor e cidade do pacote de destino, e a soma do valor total obtido em cada compra.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b="true" sz="2100" spc="6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</a:t>
            </a: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possibilitar tomadas de decisão envolvendo o desempenho das vendas de cada pacote de destino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6848626"/>
            <a:ext cx="8188814" cy="3080399"/>
            <a:chOff x="0" y="0"/>
            <a:chExt cx="10918419" cy="410719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918419" cy="4107198"/>
              <a:chOff x="0" y="0"/>
              <a:chExt cx="2156725" cy="8112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56725" cy="811298"/>
              </a:xfrm>
              <a:custGeom>
                <a:avLst/>
                <a:gdLst/>
                <a:ahLst/>
                <a:cxnLst/>
                <a:rect r="r" b="b" t="t" l="l"/>
                <a:pathLst>
                  <a:path h="811298" w="2156725">
                    <a:moveTo>
                      <a:pt x="16072" y="0"/>
                    </a:moveTo>
                    <a:lnTo>
                      <a:pt x="2140652" y="0"/>
                    </a:lnTo>
                    <a:cubicBezTo>
                      <a:pt x="2144915" y="0"/>
                      <a:pt x="2149003" y="1693"/>
                      <a:pt x="2152017" y="4707"/>
                    </a:cubicBezTo>
                    <a:cubicBezTo>
                      <a:pt x="2155031" y="7722"/>
                      <a:pt x="2156725" y="11810"/>
                      <a:pt x="2156725" y="16072"/>
                    </a:cubicBezTo>
                    <a:lnTo>
                      <a:pt x="2156725" y="795226"/>
                    </a:lnTo>
                    <a:cubicBezTo>
                      <a:pt x="2156725" y="804103"/>
                      <a:pt x="2149529" y="811298"/>
                      <a:pt x="2140652" y="811298"/>
                    </a:cubicBezTo>
                    <a:lnTo>
                      <a:pt x="16072" y="811298"/>
                    </a:lnTo>
                    <a:cubicBezTo>
                      <a:pt x="7196" y="811298"/>
                      <a:pt x="0" y="804103"/>
                      <a:pt x="0" y="795226"/>
                    </a:cubicBezTo>
                    <a:lnTo>
                      <a:pt x="0" y="16072"/>
                    </a:lnTo>
                    <a:cubicBezTo>
                      <a:pt x="0" y="11810"/>
                      <a:pt x="1693" y="7722"/>
                      <a:pt x="4707" y="4707"/>
                    </a:cubicBezTo>
                    <a:cubicBezTo>
                      <a:pt x="7722" y="1693"/>
                      <a:pt x="11810" y="0"/>
                      <a:pt x="16072" y="0"/>
                    </a:cubicBezTo>
                    <a:close/>
                  </a:path>
                </a:pathLst>
              </a:custGeom>
              <a:solidFill>
                <a:srgbClr val="5D5340">
                  <a:alpha val="2078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156725" cy="8493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46477" y="376534"/>
              <a:ext cx="10225464" cy="3434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SELECT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d.cidade </a:t>
              </a: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AS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destino, </a:t>
              </a: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SUM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(c.valor) </a:t>
              </a: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AS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valor_total  </a:t>
              </a:r>
            </a:p>
            <a:p>
              <a:pPr algn="l">
                <a:lnSpc>
                  <a:spcPts val="2940"/>
                </a:lnSpc>
              </a:pP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FROM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compra c  </a:t>
              </a:r>
            </a:p>
            <a:p>
              <a:pPr algn="l">
                <a:lnSpc>
                  <a:spcPts val="2940"/>
                </a:lnSpc>
              </a:pP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JOIN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destino d </a:t>
              </a: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ON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c.id_destino = d.id  </a:t>
              </a:r>
            </a:p>
            <a:p>
              <a:pPr algn="l">
                <a:lnSpc>
                  <a:spcPts val="2940"/>
                </a:lnSpc>
              </a:pP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WHERE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c.data_compra &gt;= </a:t>
              </a: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DATA_SUB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(</a:t>
              </a: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CURDATE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(), </a:t>
              </a: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INTERVAL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30 </a:t>
              </a:r>
              <a:r>
                <a:rPr lang="en-US" sz="2100" spc="63" b="true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DAY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) </a:t>
              </a:r>
            </a:p>
            <a:p>
              <a:pPr algn="l">
                <a:lnSpc>
                  <a:spcPts val="2940"/>
                </a:lnSpc>
              </a:pPr>
              <a:r>
                <a:rPr lang="en-US" b="true" sz="2100" spc="63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G</a:t>
              </a:r>
              <a:r>
                <a:rPr lang="en-US" b="true" sz="2100" spc="63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ROUP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</a:t>
              </a:r>
              <a:r>
                <a:rPr lang="en-US" b="true" sz="2100" spc="63">
                  <a:solidFill>
                    <a:srgbClr val="414B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rPr>
                <a:t>BY</a:t>
              </a:r>
              <a:r>
                <a:rPr lang="en-US" sz="2100" spc="63">
                  <a:solidFill>
                    <a:srgbClr val="414B3B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d.cidade; 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4142" y="2887682"/>
            <a:ext cx="16679717" cy="3658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13"/>
              </a:lnSpc>
            </a:pPr>
            <a:r>
              <a:rPr lang="en-US" b="true" sz="11739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Indicadores de Desempenho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612451" y="712307"/>
          <a:ext cx="7543800" cy="2514600"/>
        </p:xfrm>
        <a:graphic>
          <a:graphicData uri="http://schemas.openxmlformats.org/presentationml/2006/ole">
            <p:oleObj imgW="9042400" imgH="4013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278240">
            <a:off x="1228838" y="3679536"/>
            <a:ext cx="5159858" cy="5159858"/>
            <a:chOff x="0" y="0"/>
            <a:chExt cx="4572000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/>
              <a:stretch>
                <a:fillRect l="-25000" t="0" r="-2499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-278240">
            <a:off x="762591" y="-1720620"/>
            <a:ext cx="5159858" cy="5159858"/>
            <a:chOff x="0" y="0"/>
            <a:chExt cx="4572000" cy="457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278240">
            <a:off x="1638581" y="9078836"/>
            <a:ext cx="5159858" cy="5159858"/>
            <a:chOff x="0" y="0"/>
            <a:chExt cx="4572000" cy="4572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194306" y="2700505"/>
            <a:ext cx="6872482" cy="1253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94306" y="4235122"/>
            <a:ext cx="8789293" cy="555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realização deste projeto trouxe grande aprendizado sobre o papel e a importância dos processos de negócios e do uso de sistemas de informação como um aspecto estratégico e agregador de valor aos negócios. 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As melhorias dos processos apresentaram resultados positivos: redução de erros operacionais dos processos após a implementação da automação com sistemas BPMS, maior confiabilidade dos dados, melhoras na agilidade e otimização dos processos, resultando em melhor atendimento e experiência dos clientes e processos internos. 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Encontramos limitações com o sistema BPMS utilizado, mas foram contornados adaptando a solução ao longo da execução do projeto.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104535" y="0"/>
            <a:ext cx="10287000" cy="10287000"/>
            <a:chOff x="0" y="0"/>
            <a:chExt cx="4572000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/>
              <a:stretch>
                <a:fillRect l="0" t="-25046" r="0" b="-2504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024953" y="1438857"/>
            <a:ext cx="3940628" cy="1585824"/>
          </a:xfrm>
          <a:custGeom>
            <a:avLst/>
            <a:gdLst/>
            <a:ahLst/>
            <a:cxnLst/>
            <a:rect r="r" b="b" t="t" l="l"/>
            <a:pathLst>
              <a:path h="1585824" w="3940628">
                <a:moveTo>
                  <a:pt x="0" y="0"/>
                </a:moveTo>
                <a:lnTo>
                  <a:pt x="3940628" y="0"/>
                </a:lnTo>
                <a:lnTo>
                  <a:pt x="3940628" y="1585824"/>
                </a:lnTo>
                <a:lnTo>
                  <a:pt x="0" y="1585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94306" y="2700505"/>
            <a:ext cx="6872482" cy="1253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Referências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94306" y="4162961"/>
            <a:ext cx="7728250" cy="496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World Travel and Tourism Council (WTTC). </a:t>
            </a:r>
            <a:r>
              <a:rPr lang="en-US" b="true" sz="2100" spc="6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TRAVEL &amp; TOURISM ECONOMIC IMPACT 2018 BRAZIL</a:t>
            </a: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Londres, 2018. Disponível em: &lt; http://www.arlt-lectures.com/Brazil2018.pdf &gt;. Acesso em: 02/03/2025. 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GOUVÊA, M; NIÑO, F; OLIVEIRA, B. </a:t>
            </a:r>
            <a:r>
              <a:rPr lang="en-US" b="true" sz="2100" spc="6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 Relación entre la calidad de los servicios de las agencias de turismo y la migración hacia la compra por Internet</a:t>
            </a: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Estudios y perspectivas en turismo. Buenos Aires, v.21, n.3, 2012. Disponível em: &lt; http://www.scielo.org.ar/scielo.php?pid=S1851 17322012000300001&amp;script=sci_arttext&gt;. Acesso em: 02/03/2025. </a:t>
            </a:r>
          </a:p>
          <a:p>
            <a:pPr algn="just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278240">
            <a:off x="1200621" y="3679536"/>
            <a:ext cx="5159858" cy="5159858"/>
            <a:chOff x="0" y="0"/>
            <a:chExt cx="4572000" cy="457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/>
              <a:stretch>
                <a:fillRect l="-25140" t="0" r="-2514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278240">
            <a:off x="762591" y="-1720620"/>
            <a:ext cx="5159858" cy="5159858"/>
            <a:chOff x="0" y="0"/>
            <a:chExt cx="4572000" cy="4572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5"/>
              <a:stretch>
                <a:fillRect l="0" t="-25046" r="0" b="-2504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278240">
            <a:off x="1638581" y="9078836"/>
            <a:ext cx="5159858" cy="5159858"/>
            <a:chOff x="0" y="0"/>
            <a:chExt cx="4572000" cy="4572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998577" y="1563049"/>
            <a:ext cx="9695446" cy="1253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Projeto e objetivos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98577" y="3211982"/>
            <a:ext cx="4624847" cy="669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697" spc="80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proposta do projeto envolve a análise dos desafios operacionais e gerenciais enfrentados por agências de viagens menores e regionais, trazendo soluções para otimizar e melhorar processos internos. </a:t>
            </a:r>
          </a:p>
          <a:p>
            <a:pPr algn="l">
              <a:lnSpc>
                <a:spcPts val="3776"/>
              </a:lnSpc>
            </a:pPr>
          </a:p>
          <a:p>
            <a:pPr algn="l">
              <a:lnSpc>
                <a:spcPts val="3776"/>
              </a:lnSpc>
            </a:pPr>
            <a:r>
              <a:rPr lang="en-US" b="true" sz="2697" spc="8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Objetivo:</a:t>
            </a:r>
            <a:r>
              <a:rPr lang="en-US" sz="2697" spc="80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elaborar aplicação para otimizar a gestão de processos de uma agência de viagem.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1574" y="3211982"/>
            <a:ext cx="5197726" cy="637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6"/>
              </a:lnSpc>
            </a:pPr>
            <a:r>
              <a:rPr lang="en-US" b="true" sz="2697" spc="8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Objetivos específicos: </a:t>
            </a:r>
          </a:p>
          <a:p>
            <a:pPr algn="just">
              <a:lnSpc>
                <a:spcPts val="3776"/>
              </a:lnSpc>
            </a:pPr>
          </a:p>
          <a:p>
            <a:pPr algn="l" marL="582358" indent="-291179" lvl="1">
              <a:lnSpc>
                <a:spcPts val="3776"/>
              </a:lnSpc>
              <a:buFont typeface="Arial"/>
              <a:buChar char="•"/>
            </a:pPr>
            <a:r>
              <a:rPr lang="en-US" sz="2697" spc="80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Implementar automação utilizando sistemas de tecnologia da informação e melhorias nos processos de </a:t>
            </a:r>
            <a:r>
              <a:rPr lang="en-US" b="true" sz="2697" spc="8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registro de turistas</a:t>
            </a:r>
            <a:r>
              <a:rPr lang="en-US" sz="2697" spc="80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</a:t>
            </a:r>
            <a:r>
              <a:rPr lang="en-US" b="true" sz="2697" spc="8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cadastro de destinos e pacotes</a:t>
            </a:r>
            <a:r>
              <a:rPr lang="en-US" sz="2697" spc="80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 </a:t>
            </a:r>
            <a:r>
              <a:rPr lang="en-US" b="true" sz="2697" spc="8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vendas de viagens</a:t>
            </a:r>
          </a:p>
          <a:p>
            <a:pPr algn="l" marL="582358" indent="-291179" lvl="1">
              <a:lnSpc>
                <a:spcPts val="3776"/>
              </a:lnSpc>
              <a:buFont typeface="Arial"/>
              <a:buChar char="•"/>
            </a:pPr>
            <a:r>
              <a:rPr lang="en-US" sz="2697" spc="80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Implementar automação de relatórios gerenciais </a:t>
            </a:r>
          </a:p>
          <a:p>
            <a:pPr algn="just">
              <a:lnSpc>
                <a:spcPts val="377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-1" y="5293538"/>
            <a:ext cx="18288000" cy="4762"/>
          </a:xfrm>
          <a:prstGeom prst="line">
            <a:avLst/>
          </a:prstGeom>
          <a:ln cap="flat" w="9525">
            <a:solidFill>
              <a:srgbClr val="414B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814737" y="3774795"/>
            <a:ext cx="2658523" cy="2658523"/>
            <a:chOff x="0" y="0"/>
            <a:chExt cx="4572000" cy="457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631812" y="3774795"/>
            <a:ext cx="2658523" cy="2658523"/>
            <a:chOff x="0" y="0"/>
            <a:chExt cx="4572000" cy="4572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5"/>
              <a:stretch>
                <a:fillRect l="-25140" t="0" r="-2514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997663" y="3774795"/>
            <a:ext cx="2658523" cy="2658523"/>
            <a:chOff x="0" y="0"/>
            <a:chExt cx="4572000" cy="4572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6"/>
              <a:stretch>
                <a:fillRect l="-25000" t="0" r="-24999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24" y="0"/>
              <a:ext cx="4572000" cy="4572000"/>
            </a:xfrm>
            <a:custGeom>
              <a:avLst/>
              <a:gdLst/>
              <a:ahLst/>
              <a:cxnLst/>
              <a:rect r="r" b="b" t="t" l="l"/>
              <a:pathLst>
                <a:path h="4572000" w="4572000">
                  <a:moveTo>
                    <a:pt x="4572000" y="0"/>
                  </a:moveTo>
                  <a:lnTo>
                    <a:pt x="457200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473691" y="865461"/>
            <a:ext cx="11340616" cy="248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b="true" sz="7981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Participantes do processo de negócios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1980" y="6647630"/>
            <a:ext cx="5288564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Cadastro de destinos e pacotes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9234" y="7136130"/>
            <a:ext cx="4671309" cy="227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850"/>
              </a:lnSpc>
              <a:buFont typeface="Arial"/>
              <a:buChar char="•"/>
            </a:pPr>
            <a:r>
              <a:rPr lang="en-US" b="true" sz="190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Atendimento:</a:t>
            </a:r>
            <a:r>
              <a:rPr lang="en-US" sz="1900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registrar novos pacotes</a:t>
            </a:r>
          </a:p>
          <a:p>
            <a:pPr algn="l" marL="410211" indent="-205106" lvl="1">
              <a:lnSpc>
                <a:spcPts val="2850"/>
              </a:lnSpc>
              <a:buFont typeface="Arial"/>
              <a:buChar char="•"/>
            </a:pPr>
            <a:r>
              <a:rPr lang="en-US" b="true" sz="190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Gerente:</a:t>
            </a:r>
            <a:r>
              <a:rPr lang="en-US" sz="1900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definir pacotes a serem criados</a:t>
            </a:r>
          </a:p>
          <a:p>
            <a:pPr algn="l" marL="410211" indent="-205106" lvl="1">
              <a:lnSpc>
                <a:spcPts val="2850"/>
              </a:lnSpc>
              <a:buFont typeface="Arial"/>
              <a:buChar char="•"/>
            </a:pPr>
            <a:r>
              <a:rPr lang="en-US" b="true" sz="190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Financeiro: </a:t>
            </a:r>
            <a:r>
              <a:rPr lang="en-US" sz="1900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definir precificação de pacotes</a:t>
            </a:r>
          </a:p>
          <a:p>
            <a:pPr algn="l" marL="410211" indent="-205106" lvl="1">
              <a:lnSpc>
                <a:spcPts val="2850"/>
              </a:lnSpc>
              <a:buFont typeface="Arial"/>
              <a:buChar char="•"/>
            </a:pPr>
            <a:r>
              <a:rPr lang="en-US" b="true" sz="190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Fornecedores:</a:t>
            </a:r>
            <a:r>
              <a:rPr lang="en-US" sz="1900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fornecer serviços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98470" y="6647630"/>
            <a:ext cx="309105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Registro de turistas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95287" y="7136130"/>
            <a:ext cx="4290390" cy="181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b="true" sz="1899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Cliente:</a:t>
            </a:r>
            <a:r>
              <a:rPr lang="en-US" sz="1899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fornece dados pessoais</a:t>
            </a:r>
          </a:p>
          <a:p>
            <a:pPr algn="just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b="true" sz="1899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Atendimento e vendas:</a:t>
            </a:r>
            <a:r>
              <a:rPr lang="en-US" sz="1899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realiza cadastro do cliente</a:t>
            </a:r>
          </a:p>
          <a:p>
            <a:pPr algn="just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b="true" sz="1899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Gerente:</a:t>
            </a:r>
            <a:r>
              <a:rPr lang="en-US" sz="1899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supervisiona o processo</a:t>
            </a:r>
          </a:p>
          <a:p>
            <a:pPr algn="just">
              <a:lnSpc>
                <a:spcPts val="284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415544" y="6647630"/>
            <a:ext cx="3091058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400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Vendas de viagem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47323" y="7136130"/>
            <a:ext cx="4718913" cy="300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042" indent="-205521" lvl="1">
              <a:lnSpc>
                <a:spcPts val="2855"/>
              </a:lnSpc>
              <a:buFont typeface="Arial"/>
              <a:buChar char="•"/>
            </a:pPr>
            <a:r>
              <a:rPr lang="en-US" b="true" sz="190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Atendimento e vendas:</a:t>
            </a:r>
            <a:r>
              <a:rPr lang="en-US" sz="190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realiza o atendimento, coleta preferências, elabora proposta de viagem</a:t>
            </a:r>
          </a:p>
          <a:p>
            <a:pPr algn="l" marL="411042" indent="-205521" lvl="1">
              <a:lnSpc>
                <a:spcPts val="2855"/>
              </a:lnSpc>
              <a:buFont typeface="Arial"/>
              <a:buChar char="•"/>
            </a:pPr>
            <a:r>
              <a:rPr lang="en-US" b="true" sz="190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Cliente: </a:t>
            </a:r>
            <a:r>
              <a:rPr lang="en-US" sz="190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fornece informações da viagem</a:t>
            </a:r>
          </a:p>
          <a:p>
            <a:pPr algn="l" marL="411042" indent="-205521" lvl="1">
              <a:lnSpc>
                <a:spcPts val="2855"/>
              </a:lnSpc>
              <a:buFont typeface="Arial"/>
              <a:buChar char="•"/>
            </a:pPr>
            <a:r>
              <a:rPr lang="en-US" b="true" sz="190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Financeiro:</a:t>
            </a:r>
            <a:r>
              <a:rPr lang="en-US" sz="190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confirma pagamento, libera reservas</a:t>
            </a:r>
          </a:p>
          <a:p>
            <a:pPr algn="l" marL="411042" indent="-205521" lvl="1">
              <a:lnSpc>
                <a:spcPts val="2855"/>
              </a:lnSpc>
              <a:buFont typeface="Arial"/>
              <a:buChar char="•"/>
            </a:pPr>
            <a:r>
              <a:rPr lang="en-US" b="true" sz="190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Fornecedores:</a:t>
            </a:r>
            <a:r>
              <a:rPr lang="en-US" sz="190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recebem pedidos de reservas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4109" y="2598256"/>
            <a:ext cx="8273768" cy="6660044"/>
          </a:xfrm>
          <a:custGeom>
            <a:avLst/>
            <a:gdLst/>
            <a:ahLst/>
            <a:cxnLst/>
            <a:rect r="r" b="b" t="t" l="l"/>
            <a:pathLst>
              <a:path h="6660044" w="8273768">
                <a:moveTo>
                  <a:pt x="0" y="0"/>
                </a:moveTo>
                <a:lnTo>
                  <a:pt x="8273768" y="0"/>
                </a:lnTo>
                <a:lnTo>
                  <a:pt x="8273768" y="6660044"/>
                </a:lnTo>
                <a:lnTo>
                  <a:pt x="0" y="6660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7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0538"/>
            <a:ext cx="9871671" cy="371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Modelagem do processo de negócio: AS 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970919"/>
            <a:ext cx="7873548" cy="475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0"/>
              </a:lnSpc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fluxo do processo AS-IS de </a:t>
            </a:r>
            <a:r>
              <a:rPr lang="en-US" b="true" sz="2071" spc="62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Cadastro de Destino e Pacotes </a:t>
            </a: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 altamente dependente de etapas manuais e comunicação fragmentada, resultando em repetições desnecessárias, erros frequentes e atrasos no processamento.</a:t>
            </a:r>
          </a:p>
          <a:p>
            <a:pPr algn="just">
              <a:lnSpc>
                <a:spcPts val="2900"/>
              </a:lnSpc>
            </a:pPr>
          </a:p>
          <a:p>
            <a:pPr algn="just">
              <a:lnSpc>
                <a:spcPts val="2900"/>
              </a:lnSpc>
            </a:pPr>
            <a:r>
              <a:rPr lang="en-US" b="true" sz="2071" spc="62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Principais problemas identificados: </a:t>
            </a:r>
          </a:p>
          <a:p>
            <a:pPr algn="just" marL="447294" indent="-223647" lvl="1">
              <a:lnSpc>
                <a:spcPts val="2900"/>
              </a:lnSpc>
              <a:buFont typeface="Arial"/>
              <a:buChar char="•"/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dados inseridos manualmente, aumentando chances de erro humano, inconsistências nas informações</a:t>
            </a:r>
          </a:p>
          <a:p>
            <a:pPr algn="just" marL="447294" indent="-223647" lvl="1">
              <a:lnSpc>
                <a:spcPts val="2900"/>
              </a:lnSpc>
              <a:buFont typeface="Arial"/>
              <a:buChar char="•"/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requer validações sucessivas, necessidade de correções constantes e reenvio de informações </a:t>
            </a:r>
          </a:p>
          <a:p>
            <a:pPr algn="just" marL="447294" indent="-223647" lvl="1">
              <a:lnSpc>
                <a:spcPts val="2900"/>
              </a:lnSpc>
              <a:buFont typeface="Arial"/>
              <a:buChar char="•"/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comunicação descentralizada, dificultando acompanhamento do status das solicitações </a:t>
            </a:r>
          </a:p>
          <a:p>
            <a:pPr algn="just" marL="447294" indent="-223647" lvl="1">
              <a:lnSpc>
                <a:spcPts val="2900"/>
              </a:lnSpc>
              <a:buFont typeface="Arial"/>
              <a:buChar char="•"/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ineficiência em monitorar o progresso das solicitações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95948"/>
            <a:ext cx="65055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74">
                <a:solidFill>
                  <a:srgbClr val="FF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Cadastro de  Destino e Pacotes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7892" y="2579965"/>
            <a:ext cx="8708821" cy="6509952"/>
          </a:xfrm>
          <a:custGeom>
            <a:avLst/>
            <a:gdLst/>
            <a:ahLst/>
            <a:cxnLst/>
            <a:rect r="r" b="b" t="t" l="l"/>
            <a:pathLst>
              <a:path h="6509952" w="8708821">
                <a:moveTo>
                  <a:pt x="0" y="0"/>
                </a:moveTo>
                <a:lnTo>
                  <a:pt x="8708822" y="0"/>
                </a:lnTo>
                <a:lnTo>
                  <a:pt x="8708822" y="6509952"/>
                </a:lnTo>
                <a:lnTo>
                  <a:pt x="0" y="6509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0538"/>
            <a:ext cx="9871671" cy="371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Modelagem do processo de negócio: AS 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95948"/>
            <a:ext cx="65055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74">
                <a:solidFill>
                  <a:srgbClr val="FF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Registro de  Turistas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944663"/>
            <a:ext cx="7647001" cy="438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0"/>
              </a:lnSpc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processo AS-IS de </a:t>
            </a:r>
            <a:r>
              <a:rPr lang="en-US" b="true" sz="2071" spc="62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Registro de Turistas </a:t>
            </a: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segue um fluxo estruturado, iniciando quando o atendimento e vendas atende o cliente e solicita o cadastro do cliente, faz a avaliação dos  dados financeiros, seguindo pra aprovação, podendo ser negado, aceito ou revisado. </a:t>
            </a:r>
          </a:p>
          <a:p>
            <a:pPr algn="just">
              <a:lnSpc>
                <a:spcPts val="2900"/>
              </a:lnSpc>
            </a:pPr>
          </a:p>
          <a:p>
            <a:pPr algn="just">
              <a:lnSpc>
                <a:spcPts val="2900"/>
              </a:lnSpc>
            </a:pPr>
            <a:r>
              <a:rPr lang="en-US" b="true" sz="2071" spc="62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Principais problemas identificados: </a:t>
            </a:r>
          </a:p>
          <a:p>
            <a:pPr algn="just" marL="447294" indent="-223647" lvl="1">
              <a:lnSpc>
                <a:spcPts val="2900"/>
              </a:lnSpc>
              <a:buFont typeface="Arial"/>
              <a:buChar char="•"/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pouca agilidade, envolvendo atividades manuais entre múltiplos participantes </a:t>
            </a:r>
          </a:p>
          <a:p>
            <a:pPr algn="just" marL="447294" indent="-223647" lvl="1">
              <a:lnSpc>
                <a:spcPts val="2900"/>
              </a:lnSpc>
              <a:buFont typeface="Arial"/>
              <a:buChar char="•"/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tempo de espera longo até decisões de aprovações serem feitas </a:t>
            </a:r>
          </a:p>
          <a:p>
            <a:pPr algn="just" marL="447294" indent="-223647" lvl="1">
              <a:lnSpc>
                <a:spcPts val="2900"/>
              </a:lnSpc>
              <a:buFont typeface="Arial"/>
              <a:buChar char="•"/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inconsistência de dados dos clientes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2955" y="2044303"/>
            <a:ext cx="8702946" cy="7071143"/>
          </a:xfrm>
          <a:custGeom>
            <a:avLst/>
            <a:gdLst/>
            <a:ahLst/>
            <a:cxnLst/>
            <a:rect r="r" b="b" t="t" l="l"/>
            <a:pathLst>
              <a:path h="7071143" w="8702946">
                <a:moveTo>
                  <a:pt x="0" y="0"/>
                </a:moveTo>
                <a:lnTo>
                  <a:pt x="8702945" y="0"/>
                </a:lnTo>
                <a:lnTo>
                  <a:pt x="8702945" y="7071143"/>
                </a:lnTo>
                <a:lnTo>
                  <a:pt x="0" y="7071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0538"/>
            <a:ext cx="9871671" cy="371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Modelagem do processo de negócio: AS 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95948"/>
            <a:ext cx="65055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74">
                <a:solidFill>
                  <a:srgbClr val="FF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Vendas de Viagem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924425"/>
            <a:ext cx="7647001" cy="475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0"/>
              </a:lnSpc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processo AS-IS de </a:t>
            </a:r>
            <a:r>
              <a:rPr lang="en-US" b="true" sz="2071" spc="62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Vendas de Viagem </a:t>
            </a: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envolve o funcionário de atendimento e vendas realizando etapas de atividades manuais e demoradas para trazer um proposta de viagem ao cliente e realizar a venda da viagem. </a:t>
            </a:r>
          </a:p>
          <a:p>
            <a:pPr algn="just">
              <a:lnSpc>
                <a:spcPts val="2900"/>
              </a:lnSpc>
            </a:pPr>
          </a:p>
          <a:p>
            <a:pPr algn="just">
              <a:lnSpc>
                <a:spcPts val="2900"/>
              </a:lnSpc>
            </a:pPr>
            <a:r>
              <a:rPr lang="en-US" b="true" sz="2071" spc="62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Principais problemas identificados: </a:t>
            </a:r>
          </a:p>
          <a:p>
            <a:pPr algn="just" marL="447294" indent="-223647" lvl="1">
              <a:lnSpc>
                <a:spcPts val="2900"/>
              </a:lnSpc>
              <a:buFont typeface="Arial"/>
              <a:buChar char="•"/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cliente tem um período de espera estendido até o atendente receber as opções disponíveis dos fornecedores </a:t>
            </a:r>
          </a:p>
          <a:p>
            <a:pPr algn="just" marL="447294" indent="-223647" lvl="1">
              <a:lnSpc>
                <a:spcPts val="2900"/>
              </a:lnSpc>
              <a:buFont typeface="Arial"/>
              <a:buChar char="•"/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sobrecarga do atendimento com acúmulo de atividades e retrabalhos </a:t>
            </a:r>
          </a:p>
          <a:p>
            <a:pPr algn="just" marL="447294" indent="-223647" lvl="1">
              <a:lnSpc>
                <a:spcPts val="2900"/>
              </a:lnSpc>
              <a:buFont typeface="Arial"/>
              <a:buChar char="•"/>
            </a:pPr>
            <a:r>
              <a:rPr lang="en-US" sz="2071" spc="62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cadastros e análises manuais para ter informações que podem ou não gerar uma venda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308108"/>
            <a:ext cx="8866329" cy="5596870"/>
          </a:xfrm>
          <a:custGeom>
            <a:avLst/>
            <a:gdLst/>
            <a:ahLst/>
            <a:cxnLst/>
            <a:rect r="r" b="b" t="t" l="l"/>
            <a:pathLst>
              <a:path h="5596870" w="8866329">
                <a:moveTo>
                  <a:pt x="0" y="0"/>
                </a:moveTo>
                <a:lnTo>
                  <a:pt x="8866329" y="0"/>
                </a:lnTo>
                <a:lnTo>
                  <a:pt x="8866329" y="5596870"/>
                </a:lnTo>
                <a:lnTo>
                  <a:pt x="0" y="5596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0538"/>
            <a:ext cx="9871671" cy="371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Modelagem do processo de negócio: TO BE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90160"/>
            <a:ext cx="7728250" cy="3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b="true" sz="2100" spc="6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Melhorias implementadas na modelagem: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automatização do cadastro de destino, eliminando tarefas manuais e repetitivas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redução da necessidade de validações sucessivas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automação do processo de entrada de dados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redução da necessidade de correção manual e inconsistência de dados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sincronização automática dos cadastros com o sistema central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95948"/>
            <a:ext cx="65055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74">
                <a:solidFill>
                  <a:srgbClr val="FF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Cadastro de Destino e Pacotes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3442" y="678696"/>
            <a:ext cx="7694512" cy="8929608"/>
          </a:xfrm>
          <a:custGeom>
            <a:avLst/>
            <a:gdLst/>
            <a:ahLst/>
            <a:cxnLst/>
            <a:rect r="r" b="b" t="t" l="l"/>
            <a:pathLst>
              <a:path h="8929608" w="7694512">
                <a:moveTo>
                  <a:pt x="0" y="0"/>
                </a:moveTo>
                <a:lnTo>
                  <a:pt x="7694511" y="0"/>
                </a:lnTo>
                <a:lnTo>
                  <a:pt x="7694511" y="8929608"/>
                </a:lnTo>
                <a:lnTo>
                  <a:pt x="0" y="8929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0538"/>
            <a:ext cx="9871671" cy="371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Modelagem do processo de negócio: TO BE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105400"/>
            <a:ext cx="7728250" cy="2987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b="true" sz="2100" spc="6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Melhorias implementadas na modelagem: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otimização do fluxo do processo, garantindo maior agilidade e segurança na conclusão do cadastro de turistas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automatização do processo, eliminando tarefas manuais, diminuindo erros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maior consistência dos dados recebidos e cadastrado, diminuindo a necessidade de correções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95948"/>
            <a:ext cx="65055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74">
                <a:solidFill>
                  <a:srgbClr val="FF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Registro de Turistas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12507" y="2308108"/>
            <a:ext cx="8486781" cy="6447454"/>
          </a:xfrm>
          <a:custGeom>
            <a:avLst/>
            <a:gdLst/>
            <a:ahLst/>
            <a:cxnLst/>
            <a:rect r="r" b="b" t="t" l="l"/>
            <a:pathLst>
              <a:path h="6447454" w="8486781">
                <a:moveTo>
                  <a:pt x="0" y="0"/>
                </a:moveTo>
                <a:lnTo>
                  <a:pt x="8486781" y="0"/>
                </a:lnTo>
                <a:lnTo>
                  <a:pt x="8486781" y="6447455"/>
                </a:lnTo>
                <a:lnTo>
                  <a:pt x="0" y="6447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0538"/>
            <a:ext cx="9871671" cy="371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9"/>
              </a:lnSpc>
            </a:pPr>
            <a:r>
              <a:rPr lang="en-US" sz="7981" b="true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Modelagem do processo de negócio: TO BE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105400"/>
            <a:ext cx="7728250" cy="372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b="true" sz="2100" spc="63">
                <a:solidFill>
                  <a:srgbClr val="414B3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Melhorias implementadas na modelagem: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automatização do fluxo do processo, garantindo maior agilidade e eficiência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maior clareza e simplicidade na conduta do processo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busca de viagens integrada ao sistema e obtenção de respostas rápidas dos destinos disponíveis, removendo as esperas entre as comunicações dos participantes 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 spc="63">
                <a:solidFill>
                  <a:srgbClr val="414B3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integração do processo de cadastro de turista durante o atendimento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95948"/>
            <a:ext cx="65055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74">
                <a:solidFill>
                  <a:srgbClr val="FFF9F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Vendas de Viagem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DAGpozX92VI</dc:identifier>
  <dcterms:modified xsi:type="dcterms:W3CDTF">2011-08-01T06:04:30Z</dcterms:modified>
  <cp:revision>1</cp:revision>
  <dc:title>Projeto Agência de Viagem</dc:title>
</cp:coreProperties>
</file>